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68" r:id="rId3"/>
    <p:sldId id="271" r:id="rId4"/>
    <p:sldId id="257" r:id="rId5"/>
    <p:sldId id="279" r:id="rId6"/>
    <p:sldId id="258" r:id="rId7"/>
    <p:sldId id="260" r:id="rId8"/>
    <p:sldId id="263" r:id="rId9"/>
    <p:sldId id="280" r:id="rId10"/>
    <p:sldId id="276" r:id="rId11"/>
  </p:sldIdLst>
  <p:sldSz cx="18288000" cy="10287000"/>
  <p:notesSz cx="6858000" cy="9144000"/>
  <p:embeddedFontLst>
    <p:embeddedFont>
      <p:font typeface="Roboto" panose="020B0604020202020204" charset="0"/>
      <p:bold r:id="rId13"/>
      <p:boldItalic r:id="rId14"/>
    </p:embeddedFont>
    <p:embeddedFont>
      <p:font typeface="Banger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086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5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AD2C1D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bg>
      <p:bgPr>
        <a:solidFill>
          <a:srgbClr val="FDDB78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_2_1">
    <p:bg>
      <p:bgPr>
        <a:solidFill>
          <a:srgbClr val="5DBBE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 1">
  <p:cSld name="BLANK_2_1_1">
    <p:bg>
      <p:bgPr>
        <a:solidFill>
          <a:srgbClr val="0D8D5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2C1D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10766" r="10758"/>
          <a:stretch/>
        </p:blipFill>
        <p:spPr>
          <a:xfrm rot="-409356">
            <a:off x="1902132" y="-629756"/>
            <a:ext cx="14483714" cy="1038213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 rot="-589012">
            <a:off x="4953749" y="4334356"/>
            <a:ext cx="10590737" cy="27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100" b="0" i="0" u="none" strike="noStrike" cap="none" dirty="0" smtClean="0">
                <a:solidFill>
                  <a:srgbClr val="0070C0"/>
                </a:solidFill>
                <a:latin typeface="Bangers"/>
                <a:ea typeface="Bangers"/>
                <a:cs typeface="Bangers"/>
                <a:sym typeface="Bangers"/>
              </a:rPr>
              <a:t>DC</a:t>
            </a:r>
            <a:endParaRPr sz="1600" dirty="0">
              <a:solidFill>
                <a:srgbClr val="0070C0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 rot="-762920">
            <a:off x="351494" y="2218761"/>
            <a:ext cx="2570975" cy="2805975"/>
          </a:xfrm>
          <a:custGeom>
            <a:avLst/>
            <a:gdLst/>
            <a:ahLst/>
            <a:cxnLst/>
            <a:rect l="l" t="t" r="r" b="b"/>
            <a:pathLst>
              <a:path w="2572229" h="2807344" extrusionOk="0">
                <a:moveTo>
                  <a:pt x="0" y="0"/>
                </a:moveTo>
                <a:lnTo>
                  <a:pt x="2572229" y="0"/>
                </a:lnTo>
                <a:lnTo>
                  <a:pt x="2572229" y="2807344"/>
                </a:lnTo>
                <a:lnTo>
                  <a:pt x="0" y="2807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7"/>
          <p:cNvSpPr txBox="1"/>
          <p:nvPr/>
        </p:nvSpPr>
        <p:spPr>
          <a:xfrm rot="-589002">
            <a:off x="1971847" y="2180399"/>
            <a:ext cx="940135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 smtClean="0">
                <a:solidFill>
                  <a:srgbClr val="C00000"/>
                </a:solidFill>
                <a:latin typeface="Bangers"/>
                <a:ea typeface="Bangers"/>
                <a:cs typeface="Bangers"/>
                <a:sym typeface="Bangers"/>
              </a:rPr>
              <a:t>Marvel </a:t>
            </a:r>
            <a:endParaRPr sz="12500" dirty="0">
              <a:solidFill>
                <a:srgbClr val="C00000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 rot="-589012">
            <a:off x="2464577" y="3302235"/>
            <a:ext cx="12192618" cy="264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 b="0" i="0" u="none" strike="noStrike" cap="none" dirty="0" smtClean="0">
                <a:solidFill>
                  <a:srgbClr val="FACD3E"/>
                </a:solidFill>
                <a:latin typeface="Bangers"/>
                <a:ea typeface="Bangers"/>
                <a:cs typeface="Bangers"/>
                <a:sym typeface="Bangers"/>
              </a:rPr>
              <a:t>vs</a:t>
            </a:r>
            <a:endParaRPr sz="1200" dirty="0"/>
          </a:p>
        </p:txBody>
      </p:sp>
      <p:sp>
        <p:nvSpPr>
          <p:cNvPr id="99" name="Google Shape;99;p17"/>
          <p:cNvSpPr/>
          <p:nvPr/>
        </p:nvSpPr>
        <p:spPr>
          <a:xfrm rot="511123">
            <a:off x="14331881" y="5566545"/>
            <a:ext cx="669120" cy="2536947"/>
          </a:xfrm>
          <a:custGeom>
            <a:avLst/>
            <a:gdLst/>
            <a:ahLst/>
            <a:cxnLst/>
            <a:rect l="l" t="t" r="r" b="b"/>
            <a:pathLst>
              <a:path w="669120" h="2536947" extrusionOk="0">
                <a:moveTo>
                  <a:pt x="0" y="0"/>
                </a:moveTo>
                <a:lnTo>
                  <a:pt x="669119" y="0"/>
                </a:lnTo>
                <a:lnTo>
                  <a:pt x="669119" y="2536947"/>
                </a:lnTo>
                <a:lnTo>
                  <a:pt x="0" y="2536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7"/>
          <p:cNvSpPr/>
          <p:nvPr/>
        </p:nvSpPr>
        <p:spPr>
          <a:xfrm rot="511123">
            <a:off x="15363908" y="5721128"/>
            <a:ext cx="669120" cy="2536947"/>
          </a:xfrm>
          <a:custGeom>
            <a:avLst/>
            <a:gdLst/>
            <a:ahLst/>
            <a:cxnLst/>
            <a:rect l="l" t="t" r="r" b="b"/>
            <a:pathLst>
              <a:path w="669120" h="2536947" extrusionOk="0">
                <a:moveTo>
                  <a:pt x="0" y="0"/>
                </a:moveTo>
                <a:lnTo>
                  <a:pt x="669120" y="0"/>
                </a:lnTo>
                <a:lnTo>
                  <a:pt x="669120" y="2536946"/>
                </a:lnTo>
                <a:lnTo>
                  <a:pt x="0" y="25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7"/>
          <p:cNvSpPr/>
          <p:nvPr/>
        </p:nvSpPr>
        <p:spPr>
          <a:xfrm rot="511123">
            <a:off x="16286505" y="5859319"/>
            <a:ext cx="669120" cy="2536947"/>
          </a:xfrm>
          <a:custGeom>
            <a:avLst/>
            <a:gdLst/>
            <a:ahLst/>
            <a:cxnLst/>
            <a:rect l="l" t="t" r="r" b="b"/>
            <a:pathLst>
              <a:path w="669120" h="2536947" extrusionOk="0">
                <a:moveTo>
                  <a:pt x="0" y="0"/>
                </a:moveTo>
                <a:lnTo>
                  <a:pt x="669119" y="0"/>
                </a:lnTo>
                <a:lnTo>
                  <a:pt x="669119" y="2536947"/>
                </a:lnTo>
                <a:lnTo>
                  <a:pt x="0" y="2536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2" name="Google Shape;102;p17"/>
          <p:cNvGrpSpPr/>
          <p:nvPr/>
        </p:nvGrpSpPr>
        <p:grpSpPr>
          <a:xfrm>
            <a:off x="-435627" y="9149804"/>
            <a:ext cx="19159255" cy="3194600"/>
            <a:chOff x="0" y="-28575"/>
            <a:chExt cx="5046059" cy="841375"/>
          </a:xfrm>
        </p:grpSpPr>
        <p:sp>
          <p:nvSpPr>
            <p:cNvPr id="103" name="Google Shape;103;p17"/>
            <p:cNvSpPr/>
            <p:nvPr/>
          </p:nvSpPr>
          <p:spPr>
            <a:xfrm>
              <a:off x="0" y="0"/>
              <a:ext cx="5046059" cy="270933"/>
            </a:xfrm>
            <a:custGeom>
              <a:avLst/>
              <a:gdLst/>
              <a:ahLst/>
              <a:cxnLst/>
              <a:rect l="l" t="t" r="r" b="b"/>
              <a:pathLst>
                <a:path w="5046059" h="270933" extrusionOk="0">
                  <a:moveTo>
                    <a:pt x="0" y="0"/>
                  </a:moveTo>
                  <a:lnTo>
                    <a:pt x="5046059" y="0"/>
                  </a:lnTo>
                  <a:lnTo>
                    <a:pt x="5046059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CD3E"/>
            </a:solidFill>
            <a:ln w="952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4" name="Google Shape;104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7"/>
          <p:cNvSpPr txBox="1"/>
          <p:nvPr/>
        </p:nvSpPr>
        <p:spPr>
          <a:xfrm>
            <a:off x="5104034" y="9491663"/>
            <a:ext cx="807993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Giulia Neves Monteiro</a:t>
            </a:r>
            <a:endParaRPr dirty="0"/>
          </a:p>
        </p:txBody>
      </p:sp>
      <p:sp>
        <p:nvSpPr>
          <p:cNvPr id="106" name="Google Shape;106;p17"/>
          <p:cNvSpPr/>
          <p:nvPr/>
        </p:nvSpPr>
        <p:spPr>
          <a:xfrm rot="4901877">
            <a:off x="11215133" y="1697302"/>
            <a:ext cx="2265668" cy="2335741"/>
          </a:xfrm>
          <a:custGeom>
            <a:avLst/>
            <a:gdLst/>
            <a:ahLst/>
            <a:cxnLst/>
            <a:rect l="l" t="t" r="r" b="b"/>
            <a:pathLst>
              <a:path w="2265668" h="2335741" extrusionOk="0">
                <a:moveTo>
                  <a:pt x="0" y="0"/>
                </a:moveTo>
                <a:lnTo>
                  <a:pt x="2265669" y="0"/>
                </a:lnTo>
                <a:lnTo>
                  <a:pt x="2265669" y="2335741"/>
                </a:lnTo>
                <a:lnTo>
                  <a:pt x="0" y="2335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17"/>
          <p:cNvSpPr/>
          <p:nvPr/>
        </p:nvSpPr>
        <p:spPr>
          <a:xfrm rot="-6338067">
            <a:off x="4982738" y="6443929"/>
            <a:ext cx="1750096" cy="1804223"/>
          </a:xfrm>
          <a:custGeom>
            <a:avLst/>
            <a:gdLst/>
            <a:ahLst/>
            <a:cxnLst/>
            <a:rect l="l" t="t" r="r" b="b"/>
            <a:pathLst>
              <a:path w="1750096" h="1804223" extrusionOk="0">
                <a:moveTo>
                  <a:pt x="0" y="0"/>
                </a:moveTo>
                <a:lnTo>
                  <a:pt x="1750096" y="0"/>
                </a:lnTo>
                <a:lnTo>
                  <a:pt x="1750096" y="1804223"/>
                </a:lnTo>
                <a:lnTo>
                  <a:pt x="0" y="1804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2C1D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7"/>
          <p:cNvPicPr preferRelativeResize="0"/>
          <p:nvPr/>
        </p:nvPicPr>
        <p:blipFill rotWithShape="1">
          <a:blip r:embed="rId3">
            <a:alphaModFix/>
          </a:blip>
          <a:srcRect l="11448" r="11092"/>
          <a:stretch/>
        </p:blipFill>
        <p:spPr>
          <a:xfrm>
            <a:off x="2838100" y="-87625"/>
            <a:ext cx="14407186" cy="10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7"/>
          <p:cNvSpPr/>
          <p:nvPr/>
        </p:nvSpPr>
        <p:spPr>
          <a:xfrm>
            <a:off x="10914212" y="3573006"/>
            <a:ext cx="607818" cy="2304523"/>
          </a:xfrm>
          <a:custGeom>
            <a:avLst/>
            <a:gdLst/>
            <a:ahLst/>
            <a:cxnLst/>
            <a:rect l="l" t="t" r="r" b="b"/>
            <a:pathLst>
              <a:path w="607818" h="2304523" extrusionOk="0">
                <a:moveTo>
                  <a:pt x="0" y="0"/>
                </a:moveTo>
                <a:lnTo>
                  <a:pt x="607818" y="0"/>
                </a:lnTo>
                <a:lnTo>
                  <a:pt x="607818" y="2304523"/>
                </a:lnTo>
                <a:lnTo>
                  <a:pt x="0" y="2304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4" name="Google Shape;444;p37"/>
          <p:cNvSpPr/>
          <p:nvPr/>
        </p:nvSpPr>
        <p:spPr>
          <a:xfrm>
            <a:off x="11862148" y="3573006"/>
            <a:ext cx="607818" cy="2304523"/>
          </a:xfrm>
          <a:custGeom>
            <a:avLst/>
            <a:gdLst/>
            <a:ahLst/>
            <a:cxnLst/>
            <a:rect l="l" t="t" r="r" b="b"/>
            <a:pathLst>
              <a:path w="607818" h="2304523" extrusionOk="0">
                <a:moveTo>
                  <a:pt x="0" y="0"/>
                </a:moveTo>
                <a:lnTo>
                  <a:pt x="607818" y="0"/>
                </a:lnTo>
                <a:lnTo>
                  <a:pt x="607818" y="2304523"/>
                </a:lnTo>
                <a:lnTo>
                  <a:pt x="0" y="2304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5" name="Google Shape;445;p37"/>
          <p:cNvSpPr/>
          <p:nvPr/>
        </p:nvSpPr>
        <p:spPr>
          <a:xfrm>
            <a:off x="12709570" y="3573006"/>
            <a:ext cx="607818" cy="2304523"/>
          </a:xfrm>
          <a:custGeom>
            <a:avLst/>
            <a:gdLst/>
            <a:ahLst/>
            <a:cxnLst/>
            <a:rect l="l" t="t" r="r" b="b"/>
            <a:pathLst>
              <a:path w="607818" h="2304523" extrusionOk="0">
                <a:moveTo>
                  <a:pt x="0" y="0"/>
                </a:moveTo>
                <a:lnTo>
                  <a:pt x="607818" y="0"/>
                </a:lnTo>
                <a:lnTo>
                  <a:pt x="607818" y="2304523"/>
                </a:lnTo>
                <a:lnTo>
                  <a:pt x="0" y="2304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6" name="Google Shape;446;p37"/>
          <p:cNvSpPr txBox="1"/>
          <p:nvPr/>
        </p:nvSpPr>
        <p:spPr>
          <a:xfrm>
            <a:off x="5192262" y="4272915"/>
            <a:ext cx="697379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smtClean="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rPr>
              <a:t>Thank you</a:t>
            </a:r>
            <a:endParaRPr dirty="0"/>
          </a:p>
        </p:txBody>
      </p:sp>
      <p:pic>
        <p:nvPicPr>
          <p:cNvPr id="5124" name="Picture 4" descr="Guardians Of The Galaxy Hello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39577"/>
            <a:ext cx="3914775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ovie gif. Deadpool gives us some (possibly sarcastic) applause.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435" y="548639"/>
            <a:ext cx="3962748" cy="20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BE5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/>
          <p:nvPr/>
        </p:nvSpPr>
        <p:spPr>
          <a:xfrm>
            <a:off x="-476250" y="4120273"/>
            <a:ext cx="23229478" cy="6359070"/>
          </a:xfrm>
          <a:custGeom>
            <a:avLst/>
            <a:gdLst/>
            <a:ahLst/>
            <a:cxnLst/>
            <a:rect l="l" t="t" r="r" b="b"/>
            <a:pathLst>
              <a:path w="20112102" h="5505688" extrusionOk="0">
                <a:moveTo>
                  <a:pt x="0" y="0"/>
                </a:moveTo>
                <a:lnTo>
                  <a:pt x="20112102" y="0"/>
                </a:lnTo>
                <a:lnTo>
                  <a:pt x="20112102" y="5505688"/>
                </a:lnTo>
                <a:lnTo>
                  <a:pt x="0" y="550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09" name="Google Shape;309;p29"/>
          <p:cNvPicPr preferRelativeResize="0"/>
          <p:nvPr/>
        </p:nvPicPr>
        <p:blipFill rotWithShape="1">
          <a:blip r:embed="rId4">
            <a:alphaModFix/>
          </a:blip>
          <a:srcRect l="11448" r="11092"/>
          <a:stretch/>
        </p:blipFill>
        <p:spPr>
          <a:xfrm>
            <a:off x="1333500" y="-1110037"/>
            <a:ext cx="17432899" cy="126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5101205" y="2618083"/>
            <a:ext cx="87252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smtClean="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rPr>
              <a:t>Which Company is better?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latin typeface="Bangers"/>
                <a:sym typeface="Bangers"/>
              </a:rPr>
              <a:t>Marvel or dc?</a:t>
            </a:r>
            <a:endParaRPr dirty="0"/>
          </a:p>
        </p:txBody>
      </p:sp>
      <p:sp>
        <p:nvSpPr>
          <p:cNvPr id="312" name="Google Shape;312;p29"/>
          <p:cNvSpPr/>
          <p:nvPr/>
        </p:nvSpPr>
        <p:spPr>
          <a:xfrm flipH="1">
            <a:off x="271003" y="383406"/>
            <a:ext cx="2155262" cy="2352264"/>
          </a:xfrm>
          <a:custGeom>
            <a:avLst/>
            <a:gdLst/>
            <a:ahLst/>
            <a:cxnLst/>
            <a:rect l="l" t="t" r="r" b="b"/>
            <a:pathLst>
              <a:path w="2155262" h="2352264" extrusionOk="0">
                <a:moveTo>
                  <a:pt x="2155262" y="0"/>
                </a:moveTo>
                <a:lnTo>
                  <a:pt x="0" y="0"/>
                </a:lnTo>
                <a:lnTo>
                  <a:pt x="0" y="2352264"/>
                </a:lnTo>
                <a:lnTo>
                  <a:pt x="2155262" y="2352264"/>
                </a:lnTo>
                <a:lnTo>
                  <a:pt x="215526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29"/>
          <p:cNvSpPr/>
          <p:nvPr/>
        </p:nvSpPr>
        <p:spPr>
          <a:xfrm>
            <a:off x="15480397" y="383406"/>
            <a:ext cx="2155262" cy="2352264"/>
          </a:xfrm>
          <a:custGeom>
            <a:avLst/>
            <a:gdLst/>
            <a:ahLst/>
            <a:cxnLst/>
            <a:rect l="l" t="t" r="r" b="b"/>
            <a:pathLst>
              <a:path w="2155262" h="2352264" extrusionOk="0">
                <a:moveTo>
                  <a:pt x="0" y="0"/>
                </a:moveTo>
                <a:lnTo>
                  <a:pt x="2155262" y="0"/>
                </a:lnTo>
                <a:lnTo>
                  <a:pt x="2155262" y="2352264"/>
                </a:lnTo>
                <a:lnTo>
                  <a:pt x="0" y="2352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194" name="Picture 2" descr="Karen Gillan Marvel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60" y="5199823"/>
            <a:ext cx="5294279" cy="22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collage of comic book characters with a blue dc logo in the middl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949" y="5199823"/>
            <a:ext cx="3907517" cy="22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2C1D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2"/>
          <p:cNvPicPr preferRelativeResize="0"/>
          <p:nvPr/>
        </p:nvPicPr>
        <p:blipFill rotWithShape="1">
          <a:blip r:embed="rId3">
            <a:alphaModFix/>
          </a:blip>
          <a:srcRect l="11448" r="11092"/>
          <a:stretch/>
        </p:blipFill>
        <p:spPr>
          <a:xfrm>
            <a:off x="-444500" y="144838"/>
            <a:ext cx="14407186" cy="10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/>
        </p:nvSpPr>
        <p:spPr>
          <a:xfrm>
            <a:off x="2645772" y="3596520"/>
            <a:ext cx="697379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smtClean="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rPr>
              <a:t>Lets vote!</a:t>
            </a:r>
            <a:endParaRPr sz="2000" dirty="0"/>
          </a:p>
        </p:txBody>
      </p:sp>
      <p:sp>
        <p:nvSpPr>
          <p:cNvPr id="352" name="Google Shape;352;p32"/>
          <p:cNvSpPr/>
          <p:nvPr/>
        </p:nvSpPr>
        <p:spPr>
          <a:xfrm flipH="1">
            <a:off x="15989804" y="144838"/>
            <a:ext cx="2085081" cy="2275668"/>
          </a:xfrm>
          <a:custGeom>
            <a:avLst/>
            <a:gdLst/>
            <a:ahLst/>
            <a:cxnLst/>
            <a:rect l="l" t="t" r="r" b="b"/>
            <a:pathLst>
              <a:path w="2085081" h="2275668" extrusionOk="0">
                <a:moveTo>
                  <a:pt x="2085080" y="0"/>
                </a:moveTo>
                <a:lnTo>
                  <a:pt x="0" y="0"/>
                </a:lnTo>
                <a:lnTo>
                  <a:pt x="0" y="2275668"/>
                </a:lnTo>
                <a:lnTo>
                  <a:pt x="2085080" y="2275668"/>
                </a:lnTo>
                <a:lnTo>
                  <a:pt x="208508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220" name="Picture 4" descr="a man in a captain america costume is holding a shield and saying &quot; are you sure about this &quot;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47" y="5241852"/>
            <a:ext cx="4610443" cy="259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B7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l="9711" t="18692" r="8682" b="17531"/>
          <a:stretch/>
        </p:blipFill>
        <p:spPr>
          <a:xfrm>
            <a:off x="-803650" y="1191725"/>
            <a:ext cx="19895299" cy="87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411260" y="1823317"/>
            <a:ext cx="132771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smtClean="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rPr>
              <a:t>Top 5 Movies</a:t>
            </a:r>
            <a:endParaRPr sz="2000" dirty="0"/>
          </a:p>
        </p:txBody>
      </p:sp>
      <p:sp>
        <p:nvSpPr>
          <p:cNvPr id="120" name="Google Shape;120;p18"/>
          <p:cNvSpPr/>
          <p:nvPr/>
        </p:nvSpPr>
        <p:spPr>
          <a:xfrm rot="-1463078">
            <a:off x="2388639" y="926597"/>
            <a:ext cx="2011355" cy="2073562"/>
          </a:xfrm>
          <a:custGeom>
            <a:avLst/>
            <a:gdLst/>
            <a:ahLst/>
            <a:cxnLst/>
            <a:rect l="l" t="t" r="r" b="b"/>
            <a:pathLst>
              <a:path w="2013111" h="2075372" extrusionOk="0">
                <a:moveTo>
                  <a:pt x="0" y="0"/>
                </a:moveTo>
                <a:lnTo>
                  <a:pt x="2013110" y="0"/>
                </a:lnTo>
                <a:lnTo>
                  <a:pt x="2013110" y="2075372"/>
                </a:lnTo>
                <a:lnTo>
                  <a:pt x="0" y="207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18"/>
          <p:cNvSpPr/>
          <p:nvPr/>
        </p:nvSpPr>
        <p:spPr>
          <a:xfrm rot="5632275">
            <a:off x="13833560" y="926578"/>
            <a:ext cx="2012671" cy="2074918"/>
          </a:xfrm>
          <a:custGeom>
            <a:avLst/>
            <a:gdLst/>
            <a:ahLst/>
            <a:cxnLst/>
            <a:rect l="l" t="t" r="r" b="b"/>
            <a:pathLst>
              <a:path w="2013111" h="2075372" extrusionOk="0">
                <a:moveTo>
                  <a:pt x="0" y="0"/>
                </a:moveTo>
                <a:lnTo>
                  <a:pt x="2013111" y="0"/>
                </a:lnTo>
                <a:lnTo>
                  <a:pt x="2013111" y="2075372"/>
                </a:lnTo>
                <a:lnTo>
                  <a:pt x="0" y="207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380"/>
          <a:stretch/>
        </p:blipFill>
        <p:spPr>
          <a:xfrm>
            <a:off x="537883" y="4307443"/>
            <a:ext cx="10785443" cy="3049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4258" y="4339944"/>
            <a:ext cx="6479076" cy="3029043"/>
          </a:xfrm>
          <a:prstGeom prst="rect">
            <a:avLst/>
          </a:prstGeom>
        </p:spPr>
      </p:pic>
      <p:sp>
        <p:nvSpPr>
          <p:cNvPr id="15" name="Google Shape;114;p18"/>
          <p:cNvSpPr txBox="1"/>
          <p:nvPr/>
        </p:nvSpPr>
        <p:spPr>
          <a:xfrm>
            <a:off x="0" y="5060044"/>
            <a:ext cx="65890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0070C0"/>
                </a:solidFill>
                <a:latin typeface="Bangers"/>
                <a:ea typeface="Bangers"/>
                <a:cs typeface="Bangers"/>
                <a:sym typeface="Bangers"/>
              </a:rPr>
              <a:t>1</a:t>
            </a:r>
            <a:endParaRPr sz="900" dirty="0">
              <a:solidFill>
                <a:srgbClr val="0070C0"/>
              </a:solidFill>
            </a:endParaRPr>
          </a:p>
        </p:txBody>
      </p:sp>
      <p:sp>
        <p:nvSpPr>
          <p:cNvPr id="16" name="Google Shape;114;p18"/>
          <p:cNvSpPr txBox="1"/>
          <p:nvPr/>
        </p:nvSpPr>
        <p:spPr>
          <a:xfrm>
            <a:off x="0" y="5515435"/>
            <a:ext cx="65890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0070C0"/>
                </a:solidFill>
                <a:latin typeface="Bangers"/>
                <a:ea typeface="Bangers"/>
                <a:cs typeface="Bangers"/>
                <a:sym typeface="Bangers"/>
              </a:rPr>
              <a:t>2</a:t>
            </a:r>
            <a:endParaRPr sz="900" dirty="0">
              <a:solidFill>
                <a:srgbClr val="0070C0"/>
              </a:solidFill>
            </a:endParaRPr>
          </a:p>
        </p:txBody>
      </p:sp>
      <p:sp>
        <p:nvSpPr>
          <p:cNvPr id="17" name="Google Shape;114;p18"/>
          <p:cNvSpPr txBox="1"/>
          <p:nvPr/>
        </p:nvSpPr>
        <p:spPr>
          <a:xfrm>
            <a:off x="0" y="5919070"/>
            <a:ext cx="65890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C00000"/>
                </a:solidFill>
                <a:latin typeface="Bangers"/>
                <a:ea typeface="Bangers"/>
                <a:cs typeface="Bangers"/>
                <a:sym typeface="Bangers"/>
              </a:rPr>
              <a:t>3</a:t>
            </a:r>
            <a:endParaRPr sz="900" dirty="0">
              <a:solidFill>
                <a:srgbClr val="C00000"/>
              </a:solidFill>
            </a:endParaRPr>
          </a:p>
        </p:txBody>
      </p:sp>
      <p:sp>
        <p:nvSpPr>
          <p:cNvPr id="18" name="Google Shape;114;p18"/>
          <p:cNvSpPr txBox="1"/>
          <p:nvPr/>
        </p:nvSpPr>
        <p:spPr>
          <a:xfrm>
            <a:off x="-1" y="6334280"/>
            <a:ext cx="65890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C00000"/>
                </a:solidFill>
                <a:latin typeface="Bangers"/>
                <a:ea typeface="Bangers"/>
                <a:cs typeface="Bangers"/>
                <a:sym typeface="Bangers"/>
              </a:rPr>
              <a:t>4</a:t>
            </a:r>
            <a:endParaRPr sz="900" dirty="0">
              <a:solidFill>
                <a:srgbClr val="C00000"/>
              </a:solidFill>
            </a:endParaRPr>
          </a:p>
        </p:txBody>
      </p:sp>
      <p:sp>
        <p:nvSpPr>
          <p:cNvPr id="19" name="Google Shape;114;p18"/>
          <p:cNvSpPr txBox="1"/>
          <p:nvPr/>
        </p:nvSpPr>
        <p:spPr>
          <a:xfrm>
            <a:off x="-933" y="6860198"/>
            <a:ext cx="65890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0070C0"/>
                </a:solidFill>
                <a:latin typeface="Bangers"/>
                <a:ea typeface="Bangers"/>
                <a:cs typeface="Bangers"/>
                <a:sym typeface="Bangers"/>
              </a:rPr>
              <a:t>5</a:t>
            </a:r>
            <a:endParaRPr sz="900" dirty="0">
              <a:solidFill>
                <a:srgbClr val="0070C0"/>
              </a:solidFill>
            </a:endParaRPr>
          </a:p>
        </p:txBody>
      </p:sp>
      <p:pic>
        <p:nvPicPr>
          <p:cNvPr id="11266" name="Picture 2" descr="Home Alone Reaction GIF by MOODMAN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1" y="7357024"/>
            <a:ext cx="1925545" cy="17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B7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l="9711" t="18692" r="8682" b="17531"/>
          <a:stretch/>
        </p:blipFill>
        <p:spPr>
          <a:xfrm>
            <a:off x="-803650" y="1204788"/>
            <a:ext cx="19895299" cy="87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1857872" y="1765504"/>
            <a:ext cx="1457225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smtClean="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rPr>
              <a:t>Rating &amp; Gross worldwide Averages</a:t>
            </a:r>
            <a:endParaRPr sz="2000" dirty="0"/>
          </a:p>
        </p:txBody>
      </p:sp>
      <p:sp>
        <p:nvSpPr>
          <p:cNvPr id="120" name="Google Shape;120;p18"/>
          <p:cNvSpPr/>
          <p:nvPr/>
        </p:nvSpPr>
        <p:spPr>
          <a:xfrm rot="-1463078">
            <a:off x="338333" y="891470"/>
            <a:ext cx="2011355" cy="2073562"/>
          </a:xfrm>
          <a:custGeom>
            <a:avLst/>
            <a:gdLst/>
            <a:ahLst/>
            <a:cxnLst/>
            <a:rect l="l" t="t" r="r" b="b"/>
            <a:pathLst>
              <a:path w="2013111" h="2075372" extrusionOk="0">
                <a:moveTo>
                  <a:pt x="0" y="0"/>
                </a:moveTo>
                <a:lnTo>
                  <a:pt x="2013110" y="0"/>
                </a:lnTo>
                <a:lnTo>
                  <a:pt x="2013110" y="2075372"/>
                </a:lnTo>
                <a:lnTo>
                  <a:pt x="0" y="207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18"/>
          <p:cNvSpPr/>
          <p:nvPr/>
        </p:nvSpPr>
        <p:spPr>
          <a:xfrm rot="5632275">
            <a:off x="16178630" y="1007261"/>
            <a:ext cx="2012671" cy="2074918"/>
          </a:xfrm>
          <a:custGeom>
            <a:avLst/>
            <a:gdLst/>
            <a:ahLst/>
            <a:cxnLst/>
            <a:rect l="l" t="t" r="r" b="b"/>
            <a:pathLst>
              <a:path w="2013111" h="2075372" extrusionOk="0">
                <a:moveTo>
                  <a:pt x="0" y="0"/>
                </a:moveTo>
                <a:lnTo>
                  <a:pt x="2013111" y="0"/>
                </a:lnTo>
                <a:lnTo>
                  <a:pt x="2013111" y="2075372"/>
                </a:lnTo>
                <a:lnTo>
                  <a:pt x="0" y="207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683" y="4494729"/>
            <a:ext cx="13897797" cy="1476879"/>
          </a:xfrm>
          <a:prstGeom prst="rect">
            <a:avLst/>
          </a:prstGeom>
        </p:spPr>
      </p:pic>
      <p:sp>
        <p:nvSpPr>
          <p:cNvPr id="9" name="Up Arrow Callout 8"/>
          <p:cNvSpPr/>
          <p:nvPr/>
        </p:nvSpPr>
        <p:spPr>
          <a:xfrm>
            <a:off x="7765676" y="5938317"/>
            <a:ext cx="1593478" cy="323972"/>
          </a:xfrm>
          <a:prstGeom prst="upArrow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Callout 9"/>
          <p:cNvSpPr/>
          <p:nvPr/>
        </p:nvSpPr>
        <p:spPr>
          <a:xfrm>
            <a:off x="14415247" y="5971608"/>
            <a:ext cx="1666684" cy="323972"/>
          </a:xfrm>
          <a:prstGeom prst="upArrowCallou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Cartoon gif. Batman leans over and does a facepalm.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86" y="6607643"/>
            <a:ext cx="3465194" cy="2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BBE5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05" y="1903318"/>
            <a:ext cx="16631957" cy="6729693"/>
          </a:xfrm>
          <a:prstGeom prst="rect">
            <a:avLst/>
          </a:prstGeom>
        </p:spPr>
      </p:pic>
      <p:sp>
        <p:nvSpPr>
          <p:cNvPr id="134" name="Google Shape;134;p19"/>
          <p:cNvSpPr/>
          <p:nvPr/>
        </p:nvSpPr>
        <p:spPr>
          <a:xfrm>
            <a:off x="16029856" y="0"/>
            <a:ext cx="2143236" cy="2339138"/>
          </a:xfrm>
          <a:custGeom>
            <a:avLst/>
            <a:gdLst/>
            <a:ahLst/>
            <a:cxnLst/>
            <a:rect l="l" t="t" r="r" b="b"/>
            <a:pathLst>
              <a:path w="2143236" h="2339138" extrusionOk="0">
                <a:moveTo>
                  <a:pt x="0" y="0"/>
                </a:moveTo>
                <a:lnTo>
                  <a:pt x="2143235" y="0"/>
                </a:lnTo>
                <a:lnTo>
                  <a:pt x="2143235" y="2339138"/>
                </a:lnTo>
                <a:lnTo>
                  <a:pt x="0" y="2339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B78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0" y="1020991"/>
            <a:ext cx="17851868" cy="7223299"/>
          </a:xfrm>
          <a:prstGeom prst="rect">
            <a:avLst/>
          </a:prstGeom>
        </p:spPr>
      </p:pic>
      <p:sp>
        <p:nvSpPr>
          <p:cNvPr id="4" name="Up Arrow Callout 3"/>
          <p:cNvSpPr/>
          <p:nvPr/>
        </p:nvSpPr>
        <p:spPr>
          <a:xfrm>
            <a:off x="11537576" y="7920318"/>
            <a:ext cx="2702859" cy="323972"/>
          </a:xfrm>
          <a:prstGeom prst="upArrow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141;p20"/>
          <p:cNvSpPr txBox="1"/>
          <p:nvPr/>
        </p:nvSpPr>
        <p:spPr>
          <a:xfrm>
            <a:off x="10778520" y="8244290"/>
            <a:ext cx="449733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smtClean="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rPr>
              <a:t>Marvel’s rating are clustered between 7-8</a:t>
            </a:r>
            <a:endParaRPr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2C1D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8043"/>
          <a:stretch/>
        </p:blipFill>
        <p:spPr>
          <a:xfrm>
            <a:off x="143156" y="249544"/>
            <a:ext cx="9073832" cy="5102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3865"/>
          <a:stretch/>
        </p:blipFill>
        <p:spPr>
          <a:xfrm>
            <a:off x="8081682" y="5417817"/>
            <a:ext cx="9977717" cy="4687088"/>
          </a:xfrm>
          <a:prstGeom prst="rect">
            <a:avLst/>
          </a:prstGeom>
        </p:spPr>
      </p:pic>
      <p:sp>
        <p:nvSpPr>
          <p:cNvPr id="14" name="Google Shape;132;p19"/>
          <p:cNvSpPr txBox="1"/>
          <p:nvPr/>
        </p:nvSpPr>
        <p:spPr>
          <a:xfrm>
            <a:off x="9595301" y="600723"/>
            <a:ext cx="564566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smtClean="0">
                <a:solidFill>
                  <a:schemeClr val="bg1"/>
                </a:solidFill>
                <a:latin typeface="Bangers"/>
                <a:ea typeface="Bangers"/>
                <a:cs typeface="Bangers"/>
                <a:sym typeface="Bangers"/>
              </a:rPr>
              <a:t>Marvel </a:t>
            </a:r>
            <a:r>
              <a:rPr lang="en-US" sz="4800" dirty="0" smtClean="0">
                <a:solidFill>
                  <a:schemeClr val="bg1"/>
                </a:solidFill>
                <a:latin typeface="Bangers"/>
                <a:ea typeface="Bangers"/>
                <a:cs typeface="Bangers"/>
                <a:sym typeface="Bangers"/>
              </a:rPr>
              <a:t>has more constant ratings</a:t>
            </a:r>
            <a:r>
              <a:rPr lang="en-US" sz="4800" b="0" i="0" u="none" strike="noStrike" cap="none" dirty="0" smtClean="0">
                <a:solidFill>
                  <a:schemeClr val="bg1"/>
                </a:solidFill>
                <a:latin typeface="Bangers"/>
                <a:ea typeface="Bangers"/>
                <a:cs typeface="Bangers"/>
                <a:sym typeface="Bangers"/>
              </a:rPr>
              <a:t> 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15" name="Google Shape;132;p19"/>
          <p:cNvSpPr txBox="1"/>
          <p:nvPr/>
        </p:nvSpPr>
        <p:spPr>
          <a:xfrm>
            <a:off x="2206826" y="8151326"/>
            <a:ext cx="564566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 smtClean="0">
                <a:solidFill>
                  <a:schemeClr val="bg1"/>
                </a:solidFill>
                <a:latin typeface="Bangers"/>
                <a:ea typeface="Bangers"/>
                <a:cs typeface="Bangers"/>
                <a:sym typeface="Bangers"/>
              </a:rPr>
              <a:t>Marvel </a:t>
            </a:r>
            <a:r>
              <a:rPr lang="en-US" sz="4400" dirty="0" smtClean="0">
                <a:solidFill>
                  <a:schemeClr val="bg1"/>
                </a:solidFill>
                <a:latin typeface="Bangers"/>
                <a:ea typeface="Bangers"/>
                <a:cs typeface="Bangers"/>
                <a:sym typeface="Bangers"/>
              </a:rPr>
              <a:t>has much larger gross worldwide values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6" name="Google Shape;223;p23"/>
          <p:cNvSpPr/>
          <p:nvPr/>
        </p:nvSpPr>
        <p:spPr>
          <a:xfrm>
            <a:off x="15248819" y="249544"/>
            <a:ext cx="2793392" cy="3048723"/>
          </a:xfrm>
          <a:custGeom>
            <a:avLst/>
            <a:gdLst/>
            <a:ahLst/>
            <a:cxnLst/>
            <a:rect l="l" t="t" r="r" b="b"/>
            <a:pathLst>
              <a:path w="2793392" h="3048723" extrusionOk="0">
                <a:moveTo>
                  <a:pt x="0" y="0"/>
                </a:moveTo>
                <a:lnTo>
                  <a:pt x="2793392" y="0"/>
                </a:lnTo>
                <a:lnTo>
                  <a:pt x="2793392" y="3048722"/>
                </a:lnTo>
                <a:lnTo>
                  <a:pt x="0" y="3048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" name="Google Shape;224;p23"/>
          <p:cNvSpPr/>
          <p:nvPr/>
        </p:nvSpPr>
        <p:spPr>
          <a:xfrm flipH="1">
            <a:off x="143156" y="8151326"/>
            <a:ext cx="1853578" cy="2023004"/>
          </a:xfrm>
          <a:custGeom>
            <a:avLst/>
            <a:gdLst/>
            <a:ahLst/>
            <a:cxnLst/>
            <a:rect l="l" t="t" r="r" b="b"/>
            <a:pathLst>
              <a:path w="1853578" h="2023004" extrusionOk="0">
                <a:moveTo>
                  <a:pt x="1853578" y="0"/>
                </a:moveTo>
                <a:lnTo>
                  <a:pt x="0" y="0"/>
                </a:lnTo>
                <a:lnTo>
                  <a:pt x="0" y="2023004"/>
                </a:lnTo>
                <a:lnTo>
                  <a:pt x="1853578" y="2023004"/>
                </a:lnTo>
                <a:lnTo>
                  <a:pt x="185357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2C1D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0;p20"/>
          <p:cNvSpPr/>
          <p:nvPr/>
        </p:nvSpPr>
        <p:spPr>
          <a:xfrm>
            <a:off x="4333089" y="1051155"/>
            <a:ext cx="8259505" cy="3182154"/>
          </a:xfrm>
          <a:custGeom>
            <a:avLst/>
            <a:gdLst/>
            <a:ahLst/>
            <a:cxnLst/>
            <a:rect l="l" t="t" r="r" b="b"/>
            <a:pathLst>
              <a:path w="5535001" h="3058088" extrusionOk="0">
                <a:moveTo>
                  <a:pt x="0" y="0"/>
                </a:moveTo>
                <a:lnTo>
                  <a:pt x="5535000" y="0"/>
                </a:lnTo>
                <a:lnTo>
                  <a:pt x="5535000" y="3058088"/>
                </a:lnTo>
                <a:lnTo>
                  <a:pt x="0" y="3058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" name="Google Shape;141;p20"/>
          <p:cNvSpPr txBox="1"/>
          <p:nvPr/>
        </p:nvSpPr>
        <p:spPr>
          <a:xfrm>
            <a:off x="5124574" y="2084898"/>
            <a:ext cx="5897344" cy="14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 smtClean="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rPr>
              <a:t>Marvel is better</a:t>
            </a:r>
          </a:p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60;p20"/>
          <p:cNvSpPr/>
          <p:nvPr/>
        </p:nvSpPr>
        <p:spPr>
          <a:xfrm rot="-1463825">
            <a:off x="2375986" y="529619"/>
            <a:ext cx="2013111" cy="2075372"/>
          </a:xfrm>
          <a:custGeom>
            <a:avLst/>
            <a:gdLst/>
            <a:ahLst/>
            <a:cxnLst/>
            <a:rect l="l" t="t" r="r" b="b"/>
            <a:pathLst>
              <a:path w="2013111" h="2075372" extrusionOk="0">
                <a:moveTo>
                  <a:pt x="0" y="0"/>
                </a:moveTo>
                <a:lnTo>
                  <a:pt x="2013110" y="0"/>
                </a:lnTo>
                <a:lnTo>
                  <a:pt x="2013110" y="2075372"/>
                </a:lnTo>
                <a:lnTo>
                  <a:pt x="0" y="207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" name="Google Shape;161;p20"/>
          <p:cNvSpPr/>
          <p:nvPr/>
        </p:nvSpPr>
        <p:spPr>
          <a:xfrm rot="5634439">
            <a:off x="12251905" y="815484"/>
            <a:ext cx="2013111" cy="2075372"/>
          </a:xfrm>
          <a:custGeom>
            <a:avLst/>
            <a:gdLst/>
            <a:ahLst/>
            <a:cxnLst/>
            <a:rect l="l" t="t" r="r" b="b"/>
            <a:pathLst>
              <a:path w="2013111" h="2075372" extrusionOk="0">
                <a:moveTo>
                  <a:pt x="0" y="0"/>
                </a:moveTo>
                <a:lnTo>
                  <a:pt x="2013111" y="0"/>
                </a:lnTo>
                <a:lnTo>
                  <a:pt x="2013111" y="2075372"/>
                </a:lnTo>
                <a:lnTo>
                  <a:pt x="0" y="2075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" name="Google Shape;340;p31"/>
          <p:cNvPicPr preferRelativeResize="0"/>
          <p:nvPr/>
        </p:nvPicPr>
        <p:blipFill rotWithShape="1">
          <a:blip r:embed="rId5">
            <a:alphaModFix/>
          </a:blip>
          <a:srcRect l="9711" t="18692" r="8682" b="17531"/>
          <a:stretch/>
        </p:blipFill>
        <p:spPr>
          <a:xfrm>
            <a:off x="2353159" y="5619346"/>
            <a:ext cx="5542829" cy="376628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41;p31"/>
          <p:cNvSpPr txBox="1"/>
          <p:nvPr/>
        </p:nvSpPr>
        <p:spPr>
          <a:xfrm>
            <a:off x="2795230" y="6468617"/>
            <a:ext cx="4475805" cy="206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799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Greater gross worldwide</a:t>
            </a:r>
          </a:p>
          <a:p>
            <a:pPr marL="457200" marR="0" lvl="0" indent="-45720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799" dirty="0" smtClean="0">
                <a:latin typeface="Roboto"/>
                <a:ea typeface="Roboto"/>
                <a:cs typeface="Roboto"/>
                <a:sym typeface="Roboto"/>
              </a:rPr>
              <a:t>Higher average ratings</a:t>
            </a:r>
            <a:endParaRPr lang="en-US" sz="2799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799" dirty="0" smtClean="0">
                <a:latin typeface="Roboto"/>
                <a:ea typeface="Roboto"/>
                <a:sym typeface="Roboto"/>
              </a:rPr>
              <a:t>Greater consistency in movie ratings</a:t>
            </a:r>
            <a:endParaRPr dirty="0"/>
          </a:p>
        </p:txBody>
      </p:sp>
      <p:pic>
        <p:nvPicPr>
          <p:cNvPr id="12290" name="Picture 2" descr="Chris Evans Revealed That Having Thor's Hammer In &quot;Avengers ...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10" y="5619346"/>
            <a:ext cx="66675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85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4142</TotalTime>
  <Words>65</Words>
  <Application>Microsoft Office PowerPoint</Application>
  <PresentationFormat>Custom</PresentationFormat>
  <Paragraphs>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Roboto</vt:lpstr>
      <vt:lpstr>Bangers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Giulia Monteiro</dc:creator>
  <cp:lastModifiedBy>Giulia Neves Monteiro</cp:lastModifiedBy>
  <cp:revision>39</cp:revision>
  <dcterms:modified xsi:type="dcterms:W3CDTF">2024-10-10T16:43:49Z</dcterms:modified>
</cp:coreProperties>
</file>